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3" r:id="rId5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2BAFAA-91B8-219A-A7F5-24A22396E9BE}" name="CHRASTIL Petr" initials="CP" userId="S::pechrastil@csob.cz::a77b82d9-e673-40b0-801b-4dbb85f4089a" providerId="AD"/>
  <p188:author id="{305079CD-2C7E-97AB-62C6-F353717CE0FD}" name="KOROLOVIČ Tomáš" initials="KT" userId="S::TKOROLOVIC@CSOB.CZ::be61b38a-2d1a-47ca-bcd0-bc3490385b80" providerId="AD"/>
  <p188:author id="{164BDAEA-E7FA-4730-3CB1-E31685765672}" name="KOŠKOVÁ Nikola" initials="KN" userId="S::nkoskova@csob.cz::a3eff7b1-c356-4c17-94e1-741a717b44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11B"/>
    <a:srgbClr val="FABA01"/>
    <a:srgbClr val="0095DB"/>
    <a:srgbClr val="0190D5"/>
    <a:srgbClr val="2C844E"/>
    <a:srgbClr val="C3DDF9"/>
    <a:srgbClr val="026EB5"/>
    <a:srgbClr val="B8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363" cy="513508"/>
          </a:xfrm>
          <a:prstGeom prst="rect">
            <a:avLst/>
          </a:prstGeom>
        </p:spPr>
        <p:txBody>
          <a:bodyPr vert="horz" lIns="94621" tIns="47311" rIns="94621" bIns="47311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621" tIns="47311" rIns="94621" bIns="47311" rtlCol="0"/>
          <a:lstStyle>
            <a:lvl1pPr algn="r">
              <a:defRPr sz="1200"/>
            </a:lvl1pPr>
          </a:lstStyle>
          <a:p>
            <a:fld id="{7EB041CA-FCD9-4E8A-B386-4795A38AD085}" type="datetimeFigureOut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1" tIns="47311" rIns="94621" bIns="47311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930" y="4925409"/>
            <a:ext cx="5679440" cy="4029878"/>
          </a:xfrm>
          <a:prstGeom prst="rect">
            <a:avLst/>
          </a:prstGeom>
        </p:spPr>
        <p:txBody>
          <a:bodyPr vert="horz" lIns="94621" tIns="47311" rIns="94621" bIns="47311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3507"/>
          </a:xfrm>
          <a:prstGeom prst="rect">
            <a:avLst/>
          </a:prstGeom>
        </p:spPr>
        <p:txBody>
          <a:bodyPr vert="horz" lIns="94621" tIns="47311" rIns="94621" bIns="47311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4621" tIns="47311" rIns="94621" bIns="47311" rtlCol="0" anchor="b"/>
          <a:lstStyle>
            <a:lvl1pPr algn="r">
              <a:defRPr sz="1200"/>
            </a:lvl1pPr>
          </a:lstStyle>
          <a:p>
            <a:fld id="{681FA88C-D40C-4A50-8A20-ADBE8BB0307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41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FA88C-D40C-4A50-8A20-ADBE8BB0307B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266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0" y="2495173"/>
            <a:ext cx="6461869" cy="1106865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0" y="4341874"/>
            <a:ext cx="6858000" cy="104477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7084-1293-4153-A77A-FA17B99BE7CA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567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_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0" y="2495173"/>
            <a:ext cx="6461869" cy="1106865"/>
          </a:xfrm>
        </p:spPr>
        <p:txBody>
          <a:bodyPr anchor="ctr">
            <a:normAutofit/>
          </a:bodyPr>
          <a:lstStyle>
            <a:lvl1pPr algn="l">
              <a:defRPr sz="2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C74C-CC58-4206-888C-223243278DB7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63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del_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0" y="2314800"/>
            <a:ext cx="6461869" cy="1468800"/>
          </a:xfrm>
        </p:spPr>
        <p:txBody>
          <a:bodyPr anchor="ctr">
            <a:normAutofit/>
          </a:bodyPr>
          <a:lstStyle>
            <a:lvl1pPr algn="l">
              <a:defRPr sz="2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10EEF-1B14-4E7B-A4D5-1E92F4A0ED60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58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0C118-0FD8-4C29-BADA-7664CDFE24C8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2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296000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96000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A724-23CD-4BC7-970B-3EBC305A163A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D887-DD1C-4F2F-93F6-2185242D8DBC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E35DBA-8917-42C5-B1C5-BF0BE0F3FE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84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ED1E-3104-4D66-9534-5C6A662D62FA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E35DBA-8917-42C5-B1C5-BF0BE0F3FE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89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000" y="0"/>
            <a:ext cx="7886700" cy="65670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296000"/>
            <a:ext cx="8404167" cy="455537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000" y="6364664"/>
            <a:ext cx="146592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026EB5"/>
                </a:solidFill>
                <a:latin typeface="Trebuchet MS" panose="020B0603020202020204" pitchFamily="34" charset="0"/>
              </a:defRPr>
            </a:lvl1pPr>
          </a:lstStyle>
          <a:p>
            <a:fld id="{B7E93EB8-6616-42F2-8BF1-24E3A66F89C1}" type="datetime1">
              <a:rPr lang="cs-CZ" smtClean="0"/>
              <a:pPr/>
              <a:t>20.01.2026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45425" y="6364664"/>
            <a:ext cx="5095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26EB5"/>
                </a:solidFill>
                <a:latin typeface="Trebuchet MS" panose="020B0603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26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66" r:id="rId6"/>
    <p:sldLayoutId id="2147483667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000"/>
        </a:spcBef>
        <a:buSzPct val="70000"/>
        <a:buFontTx/>
        <a:buBlip>
          <a:blip r:embed="rId10"/>
        </a:buBlip>
        <a:defRPr sz="2400" b="1" kern="1200">
          <a:solidFill>
            <a:schemeClr val="accent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328613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1800" b="1" kern="1200">
          <a:solidFill>
            <a:schemeClr val="accent2"/>
          </a:solidFill>
          <a:latin typeface="Trebuchet MS" panose="020B0603020202020204" pitchFamily="34" charset="0"/>
          <a:ea typeface="+mn-ea"/>
          <a:cs typeface="+mn-cs"/>
        </a:defRPr>
      </a:lvl2pPr>
      <a:lvl3pPr marL="1071563" indent="-357188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1700" b="1" kern="1200">
          <a:solidFill>
            <a:schemeClr val="accent3"/>
          </a:solidFill>
          <a:latin typeface="Trebuchet MS" panose="020B0603020202020204" pitchFamily="34" charset="0"/>
          <a:ea typeface="+mn-ea"/>
          <a:cs typeface="+mn-cs"/>
        </a:defRPr>
      </a:lvl3pPr>
      <a:lvl4pPr marL="1346200" indent="-274638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1500" kern="1200">
          <a:solidFill>
            <a:schemeClr val="accent3"/>
          </a:solidFill>
          <a:latin typeface="Trebuchet MS" panose="020B0603020202020204" pitchFamily="34" charset="0"/>
          <a:ea typeface="+mn-ea"/>
          <a:cs typeface="+mn-cs"/>
        </a:defRPr>
      </a:lvl4pPr>
      <a:lvl5pPr marL="1612900" indent="-266700" algn="l" defTabSz="914400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1300" kern="1200">
          <a:solidFill>
            <a:schemeClr val="accent3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22134" y="6397522"/>
            <a:ext cx="5053953" cy="384444"/>
          </a:xfrm>
        </p:spPr>
        <p:txBody>
          <a:bodyPr/>
          <a:lstStyle/>
          <a:p>
            <a:r>
              <a:rPr lang="cs-CZ" sz="1000" dirty="0"/>
              <a:t>Produktová karta - Kreditní karta a Kontokorent</a:t>
            </a:r>
          </a:p>
          <a:p>
            <a:r>
              <a:rPr lang="cs-CZ" sz="1000" b="1" dirty="0"/>
              <a:t>Pouze pro interní účely – nenahrazuje Směrnice pro Kreditní kartu a Kontokorent</a:t>
            </a:r>
          </a:p>
        </p:txBody>
      </p:sp>
      <p:sp>
        <p:nvSpPr>
          <p:cNvPr id="8" name="Obdélník 7"/>
          <p:cNvSpPr/>
          <p:nvPr/>
        </p:nvSpPr>
        <p:spPr>
          <a:xfrm>
            <a:off x="-52262" y="591466"/>
            <a:ext cx="1950638" cy="6128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Kreditní Karta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-112413" y="2656596"/>
            <a:ext cx="1950639" cy="5609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Podmínky pro zřízení</a:t>
            </a:r>
            <a:endParaRPr lang="cs-CZ" sz="12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FE55D83-452F-841C-68F2-D867B00911BE}"/>
              </a:ext>
            </a:extLst>
          </p:cNvPr>
          <p:cNvSpPr txBox="1"/>
          <p:nvPr/>
        </p:nvSpPr>
        <p:spPr>
          <a:xfrm>
            <a:off x="-12658" y="1111478"/>
            <a:ext cx="4277435" cy="1690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Kreditní karta ČSOB je mezinárodní embosovaná karta s platností 5 let a možností automatické obnovy.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Limit kreditu se pohybuje od 5 000 Kč do 250 000 Kč.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K dispozici je možnost požádat o Image kreditku s obrázkem dle volby klienta.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Poplatky a úrokové sazby jsou uvedeny v Sazebníku ČSOB pro FO - občany a v Oznámení ČSOB, a.s.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Ke kartě lze sjednat (za poplatek) Pojištění proti ztrátě/krádeži a Cestovní </a:t>
            </a:r>
            <a:r>
              <a:rPr lang="cs-CZ" sz="1200" dirty="0"/>
              <a:t>pojištění.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62FE6B0-F728-0522-44F3-39164F46A059}"/>
              </a:ext>
            </a:extLst>
          </p:cNvPr>
          <p:cNvSpPr/>
          <p:nvPr/>
        </p:nvSpPr>
        <p:spPr>
          <a:xfrm>
            <a:off x="-90898" y="3665390"/>
            <a:ext cx="1717079" cy="466181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Výhody</a:t>
            </a:r>
            <a:endParaRPr lang="cs-CZ" sz="1200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66BEF9E1-F5EA-6E79-164E-1D7C9B13BFE0}"/>
              </a:ext>
            </a:extLst>
          </p:cNvPr>
          <p:cNvSpPr/>
          <p:nvPr/>
        </p:nvSpPr>
        <p:spPr>
          <a:xfrm>
            <a:off x="7601611" y="6011359"/>
            <a:ext cx="573024" cy="4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30ECE762-82CB-619C-9F58-88E7AD1A1C07}"/>
              </a:ext>
            </a:extLst>
          </p:cNvPr>
          <p:cNvSpPr/>
          <p:nvPr/>
        </p:nvSpPr>
        <p:spPr>
          <a:xfrm>
            <a:off x="4280751" y="694672"/>
            <a:ext cx="1950638" cy="49598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Kontokorent</a:t>
            </a:r>
            <a:endParaRPr lang="cs-CZ" sz="1400" dirty="0"/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EE4E26D8-8C75-1FC9-3B1E-8CFD869A11C7}"/>
              </a:ext>
            </a:extLst>
          </p:cNvPr>
          <p:cNvSpPr/>
          <p:nvPr/>
        </p:nvSpPr>
        <p:spPr>
          <a:xfrm>
            <a:off x="4347331" y="3641503"/>
            <a:ext cx="1621277" cy="455127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200" b="1" dirty="0"/>
              <a:t>Výhody</a:t>
            </a:r>
            <a:endParaRPr lang="cs-CZ" sz="1200" dirty="0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C3A759A-FD8B-DAF5-3693-1D686105AC31}"/>
              </a:ext>
            </a:extLst>
          </p:cNvPr>
          <p:cNvSpPr txBox="1"/>
          <p:nvPr/>
        </p:nvSpPr>
        <p:spPr>
          <a:xfrm>
            <a:off x="0" y="4098050"/>
            <a:ext cx="4133088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Pojištění prodloužené záruky a nákupu.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Aktivní karta zdarma při útratě alespoň 3 000 Kč.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Prodloužená záruka a pojištění nákupu.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Karta pro partnera zdarma.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8DFEB8B0-1546-6E17-6759-56006DCCAD7E}"/>
              </a:ext>
            </a:extLst>
          </p:cNvPr>
          <p:cNvSpPr/>
          <p:nvPr/>
        </p:nvSpPr>
        <p:spPr>
          <a:xfrm>
            <a:off x="4304381" y="2676802"/>
            <a:ext cx="2027597" cy="495984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Podmínky pro zřízení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79FA414-5D2B-7404-C5B4-081C34BE6975}"/>
              </a:ext>
            </a:extLst>
          </p:cNvPr>
          <p:cNvSpPr txBox="1"/>
          <p:nvPr/>
        </p:nvSpPr>
        <p:spPr>
          <a:xfrm>
            <a:off x="-23225" y="3114225"/>
            <a:ext cx="4370557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Plně svéprávná fyzická osoba, která je majitelem BÚ v ČR.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Žadatel není nezaměstnaný a uvede nejméně jeden telefonický kontakt.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0759D06-AFC6-A537-1A99-BE9274582345}"/>
              </a:ext>
            </a:extLst>
          </p:cNvPr>
          <p:cNvSpPr/>
          <p:nvPr/>
        </p:nvSpPr>
        <p:spPr>
          <a:xfrm>
            <a:off x="-52262" y="4909084"/>
            <a:ext cx="1607126" cy="42365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Splácení</a:t>
            </a:r>
            <a:endParaRPr lang="cs-CZ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1598652-70AD-02EB-DA22-412418CFB05D}"/>
              </a:ext>
            </a:extLst>
          </p:cNvPr>
          <p:cNvSpPr txBox="1"/>
          <p:nvPr/>
        </p:nvSpPr>
        <p:spPr>
          <a:xfrm>
            <a:off x="-9020" y="5274882"/>
            <a:ext cx="4370557" cy="974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Bezúročné období až 55 dnů (platí i pro výběry z bankomatu)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Při splacení celé vyčerpané částky v rámci bezúročného období klienta Kreditní karta nebude stát nic.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>
                <a:solidFill>
                  <a:schemeClr val="accent2"/>
                </a:solidFill>
                <a:cs typeface="Arial" panose="020B0604020202020204" pitchFamily="34" charset="0"/>
              </a:rPr>
              <a:t>Při splácení vyčerpané částky po částech (minimální splátka 5 %) je nutné počítat ještě s příslušným úrokem.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269BA03-273F-596B-E7FF-A29FAB6C8223}"/>
              </a:ext>
            </a:extLst>
          </p:cNvPr>
          <p:cNvSpPr txBox="1"/>
          <p:nvPr/>
        </p:nvSpPr>
        <p:spPr>
          <a:xfrm>
            <a:off x="8108835" y="833589"/>
            <a:ext cx="11799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Verze 07/2025</a:t>
            </a:r>
          </a:p>
        </p:txBody>
      </p:sp>
      <p:sp>
        <p:nvSpPr>
          <p:cNvPr id="19" name="Nadpis 18">
            <a:extLst>
              <a:ext uri="{FF2B5EF4-FFF2-40B4-BE49-F238E27FC236}">
                <a16:creationId xmlns:a16="http://schemas.microsoft.com/office/drawing/2014/main" id="{D6AFB7DC-F0BE-DBAC-A7B8-BB7868F5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35" y="76034"/>
            <a:ext cx="7886700" cy="656705"/>
          </a:xfrm>
        </p:spPr>
        <p:txBody>
          <a:bodyPr/>
          <a:lstStyle/>
          <a:p>
            <a:pPr algn="ctr"/>
            <a:r>
              <a:rPr lang="cs-CZ" dirty="0"/>
              <a:t>Kreditní karta a Kontokorent</a:t>
            </a:r>
            <a:br>
              <a:rPr lang="cs-CZ" dirty="0"/>
            </a:br>
            <a:r>
              <a:rPr lang="cs-CZ" sz="1400" dirty="0"/>
              <a:t>od 1.7.2025 prodej na České poště pouze </a:t>
            </a:r>
            <a:r>
              <a:rPr lang="cs-CZ" sz="1400" dirty="0" err="1"/>
              <a:t>Asistovaně</a:t>
            </a:r>
            <a:endParaRPr lang="cs-CZ" sz="14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F240F418-355C-D435-16B7-A63DFD1436C8}"/>
              </a:ext>
            </a:extLst>
          </p:cNvPr>
          <p:cNvSpPr txBox="1"/>
          <p:nvPr/>
        </p:nvSpPr>
        <p:spPr>
          <a:xfrm>
            <a:off x="4347332" y="1085916"/>
            <a:ext cx="4199433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Poskytován k Běžnému účtu poskytnutém v ČSOB/PS.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Sjednává se na dobu neurčitou.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Limit od 2 000 Kč do 250 000 Kč (ve standardním procesu)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Úroková sazba viz Oznámení ČSOB, a.s.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Klient může mít zřízen pouze 1 KTK v rámci ČSOB/PS.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Klient musí zajistit na účtu příjem min. ve výši 50 % poskytnutého limitu.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Vyčerpanou částku splatit vždy alespoň 1x za 12 měsíců.</a:t>
            </a:r>
            <a:endParaRPr lang="cs-CZ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F6724240-B5F1-09C1-8C55-E506821E2D46}"/>
              </a:ext>
            </a:extLst>
          </p:cNvPr>
          <p:cNvSpPr txBox="1"/>
          <p:nvPr/>
        </p:nvSpPr>
        <p:spPr>
          <a:xfrm>
            <a:off x="4322505" y="3060340"/>
            <a:ext cx="4475628" cy="61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Plně svéprávná fyzická osoba, která je majitelem BÚ v ČSOB/PS.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Žadatel není nezaměstnaný a uvede nejméně jeden telefonický kontakt.</a:t>
            </a:r>
            <a:endParaRPr lang="cs-CZ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06FB32D-0E88-4D09-2C8D-E032374C2616}"/>
              </a:ext>
            </a:extLst>
          </p:cNvPr>
          <p:cNvSpPr txBox="1"/>
          <p:nvPr/>
        </p:nvSpPr>
        <p:spPr>
          <a:xfrm>
            <a:off x="4347331" y="4073139"/>
            <a:ext cx="4370557" cy="808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pl-PL" sz="1200" dirty="0"/>
              <a:t>Bez poplatku za vedení s možností jít na účtu do mínusu.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Pohodlí, když peníze klient potřebuje, jednoduše je vybere např. z bankomatu, či ostatními dostupnými prostředky.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Rezerva pro případ, když peníze nutně potřebuji.</a:t>
            </a:r>
            <a:endParaRPr lang="cs-CZ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35" name="Obdélník 34">
            <a:extLst>
              <a:ext uri="{FF2B5EF4-FFF2-40B4-BE49-F238E27FC236}">
                <a16:creationId xmlns:a16="http://schemas.microsoft.com/office/drawing/2014/main" id="{C4F95928-C69D-44AA-64D6-89A1AF1782D8}"/>
              </a:ext>
            </a:extLst>
          </p:cNvPr>
          <p:cNvSpPr/>
          <p:nvPr/>
        </p:nvSpPr>
        <p:spPr>
          <a:xfrm>
            <a:off x="4374448" y="4897926"/>
            <a:ext cx="1607126" cy="42365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/>
              <a:t>Splácení</a:t>
            </a:r>
            <a:endParaRPr lang="cs-CZ" sz="1200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17BB40F-9B66-79C7-096B-E28FE39E21F3}"/>
              </a:ext>
            </a:extLst>
          </p:cNvPr>
          <p:cNvSpPr txBox="1"/>
          <p:nvPr/>
        </p:nvSpPr>
        <p:spPr>
          <a:xfrm>
            <a:off x="4361537" y="5340928"/>
            <a:ext cx="4382979" cy="616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Jakmile na účet přijdou peníze, KTK se automaticky vyrovná.</a:t>
            </a:r>
          </a:p>
          <a:p>
            <a:pPr marL="219710" indent="-171450">
              <a:lnSpc>
                <a:spcPct val="90000"/>
              </a:lnSpc>
              <a:spcBef>
                <a:spcPts val="200"/>
              </a:spcBef>
              <a:buClr>
                <a:schemeClr val="accent5"/>
              </a:buClr>
              <a:buSzPct val="80000"/>
              <a:buFont typeface="Wingdings" panose="05000000000000000000" pitchFamily="2" charset="2"/>
              <a:buChar char="q"/>
            </a:pPr>
            <a:r>
              <a:rPr lang="cs-CZ" sz="1200" dirty="0"/>
              <a:t>Úrok se platí jen z toho, co klient opravdu vyčerpá - strhává se na konci měsíce.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822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sob_20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9CC"/>
      </a:accent1>
      <a:accent2>
        <a:srgbClr val="333333"/>
      </a:accent2>
      <a:accent3>
        <a:srgbClr val="595959"/>
      </a:accent3>
      <a:accent4>
        <a:srgbClr val="003366"/>
      </a:accent4>
      <a:accent5>
        <a:srgbClr val="FBBA01"/>
      </a:accent5>
      <a:accent6>
        <a:srgbClr val="ED7D31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OB_2015_3.potx" id="{5A92591C-569F-4201-96D0-DC0C87329E9A}" vid="{94327D6C-FF42-44F4-BE80-A9F8951FF0D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68B084E7056B241BBFD63DAF6467322" ma:contentTypeVersion="7" ma:contentTypeDescription="Vytvoří nový dokument" ma:contentTypeScope="" ma:versionID="0e0393900ec1665eaf32d8bf0992b3bd">
  <xsd:schema xmlns:xsd="http://www.w3.org/2001/XMLSchema" xmlns:xs="http://www.w3.org/2001/XMLSchema" xmlns:p="http://schemas.microsoft.com/office/2006/metadata/properties" xmlns:ns2="6f3159b3-8216-4768-aa33-d4ddd99b0413" targetNamespace="http://schemas.microsoft.com/office/2006/metadata/properties" ma:root="true" ma:fieldsID="296f3ad97e7bede4b11e502ac49b0eaf" ns2:_="">
    <xsd:import namespace="6f3159b3-8216-4768-aa33-d4ddd99b04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159b3-8216-4768-aa33-d4ddd99b04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2F988A-9CDC-4DFA-9B81-98501DBA5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159b3-8216-4768-aa33-d4ddd99b04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CB053-B845-4062-AF04-62C03AB8C9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F9F31D-A329-48CB-B463-0DC09EDCF55A}">
  <ds:schemaRefs>
    <ds:schemaRef ds:uri="http://purl.org/dc/elements/1.1/"/>
    <ds:schemaRef ds:uri="http://schemas.microsoft.com/office/2006/metadata/properties"/>
    <ds:schemaRef ds:uri="75a7fd88-9d5f-44ac-8c44-494f0f71de6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  <ds:schemaRef ds:uri="1765db78-9cf6-47ff-982d-13ee734e95cf"/>
    <ds:schemaRef ds:uri="cb5aba98-72da-4257-85a2-915a46bdc9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CSOB_2015_3</Template>
  <TotalTime>0</TotalTime>
  <Words>399</Words>
  <Application>Microsoft Office PowerPoint</Application>
  <PresentationFormat>On-screen Show (4:3)</PresentationFormat>
  <Paragraphs>41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Motiv Office</vt:lpstr>
      <vt:lpstr>Kreditní karta a Kontokorent od 1.7.2025 prodej na České poště pouze Asistovaně</vt:lpstr>
    </vt:vector>
  </TitlesOfParts>
  <Company>KBC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 a KTK</dc:title>
  <dc:creator>HUBÁČKOVÁ Andrea</dc:creator>
  <cp:lastModifiedBy>WOHLRÁBOVÁ Vendula</cp:lastModifiedBy>
  <cp:revision>14</cp:revision>
  <cp:lastPrinted>2016-04-19T12:34:06Z</cp:lastPrinted>
  <dcterms:created xsi:type="dcterms:W3CDTF">2015-08-13T08:48:52Z</dcterms:created>
  <dcterms:modified xsi:type="dcterms:W3CDTF">2026-01-20T08:26:11Z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OB-DocumentTagging.ClassificationMark.P00">
    <vt:lpwstr>&lt;ClassificationMark xmlns:xsi="http://www.w3.org/2001/XMLSchema-instance" xmlns:xsd="http://www.w3.org/2001/XMLSchema" margin="NaN" class="C0" owner="HUBÁČKOVÁ Andrea" position="BottomMiddle" marginX="0" marginY="0" classifiedOn="2017-03-07T13:44:51.</vt:lpwstr>
  </property>
  <property fmtid="{D5CDD505-2E9C-101B-9397-08002B2CF9AE}" pid="3" name="CSOB-DocumentTagging.ClassificationMark.P01">
    <vt:lpwstr>0936054+01:00" showPrintedBy="false" showPrintDate="false" language="cs" ApplicationVersion="Microsoft PowerPoint, 15.0" addinVersion="5.7.11.1" template="CSOB"&gt;&lt;history bulk="false" class="Veřejné" code="C0" user="KIŠKA Jan" date="2017-03-07T13:44:5</vt:lpwstr>
  </property>
  <property fmtid="{D5CDD505-2E9C-101B-9397-08002B2CF9AE}" pid="4" name="CSOB-DocumentTagging.ClassificationMark.P02">
    <vt:lpwstr>1.187281+01:00" /&gt;&lt;recipients /&gt;&lt;documentOwners /&gt;&lt;/ClassificationMark&gt;</vt:lpwstr>
  </property>
  <property fmtid="{D5CDD505-2E9C-101B-9397-08002B2CF9AE}" pid="5" name="CSOB-DocumentTagging.ClassificationMark">
    <vt:lpwstr>￼PARTS:3</vt:lpwstr>
  </property>
  <property fmtid="{D5CDD505-2E9C-101B-9397-08002B2CF9AE}" pid="6" name="CSOB-DocumentClasification">
    <vt:lpwstr>Veřejné</vt:lpwstr>
  </property>
  <property fmtid="{D5CDD505-2E9C-101B-9397-08002B2CF9AE}" pid="7" name="CSOB-DLP">
    <vt:lpwstr>CSOB-DLP:TAGPublic</vt:lpwstr>
  </property>
  <property fmtid="{D5CDD505-2E9C-101B-9397-08002B2CF9AE}" pid="8" name="ContentTypeId">
    <vt:lpwstr>0x010100B68B084E7056B241BBFD63DAF6467322</vt:lpwstr>
  </property>
  <property fmtid="{D5CDD505-2E9C-101B-9397-08002B2CF9AE}" pid="9" name="ClassificationContentMarkingHeaderLocations">
    <vt:lpwstr>Motiv Office:6</vt:lpwstr>
  </property>
  <property fmtid="{D5CDD505-2E9C-101B-9397-08002B2CF9AE}" pid="10" name="ClassificationContentMarkingHeaderText">
    <vt:lpwstr>Internal</vt:lpwstr>
  </property>
  <property fmtid="{D5CDD505-2E9C-101B-9397-08002B2CF9AE}" pid="11" name="MSIP_Label_03faec90-cc5a-4f20-9584-a1c4096f3391_Enabled">
    <vt:lpwstr>true</vt:lpwstr>
  </property>
  <property fmtid="{D5CDD505-2E9C-101B-9397-08002B2CF9AE}" pid="12" name="MSIP_Label_03faec90-cc5a-4f20-9584-a1c4096f3391_SetDate">
    <vt:lpwstr>2024-02-14T14:50:43Z</vt:lpwstr>
  </property>
  <property fmtid="{D5CDD505-2E9C-101B-9397-08002B2CF9AE}" pid="13" name="MSIP_Label_03faec90-cc5a-4f20-9584-a1c4096f3391_Method">
    <vt:lpwstr>Privileged</vt:lpwstr>
  </property>
  <property fmtid="{D5CDD505-2E9C-101B-9397-08002B2CF9AE}" pid="14" name="MSIP_Label_03faec90-cc5a-4f20-9584-a1c4096f3391_Name">
    <vt:lpwstr>03faec90-cc5a-4f20-9584-a1c4096f3391</vt:lpwstr>
  </property>
  <property fmtid="{D5CDD505-2E9C-101B-9397-08002B2CF9AE}" pid="15" name="MSIP_Label_03faec90-cc5a-4f20-9584-a1c4096f3391_SiteId">
    <vt:lpwstr>64af2aee-7d6c-49ac-a409-192d3fee73b8</vt:lpwstr>
  </property>
  <property fmtid="{D5CDD505-2E9C-101B-9397-08002B2CF9AE}" pid="16" name="MSIP_Label_03faec90-cc5a-4f20-9584-a1c4096f3391_ActionId">
    <vt:lpwstr>65fa0ba4-9182-4e98-9d09-c494713f7021</vt:lpwstr>
  </property>
  <property fmtid="{D5CDD505-2E9C-101B-9397-08002B2CF9AE}" pid="17" name="MSIP_Label_03faec90-cc5a-4f20-9584-a1c4096f3391_ContentBits">
    <vt:lpwstr>0</vt:lpwstr>
  </property>
  <property fmtid="{D5CDD505-2E9C-101B-9397-08002B2CF9AE}" pid="18" name="MediaServiceImageTags">
    <vt:lpwstr/>
  </property>
</Properties>
</file>